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59" r:id="rId6"/>
    <p:sldId id="260" r:id="rId7"/>
    <p:sldId id="264" r:id="rId8"/>
    <p:sldId id="261" r:id="rId9"/>
    <p:sldId id="26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ersten.Curti" initials="K" lastIdx="0" clrIdx="0">
    <p:extLst>
      <p:ext uri="{19B8F6BF-5375-455C-9EA6-DF929625EA0E}">
        <p15:presenceInfo xmlns:p15="http://schemas.microsoft.com/office/powerpoint/2012/main" userId="Kiersten.Cur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13" autoAdjust="0"/>
  </p:normalViewPr>
  <p:slideViewPr>
    <p:cSldViewPr snapToGrid="0">
      <p:cViewPr varScale="1">
        <p:scale>
          <a:sx n="73" d="100"/>
          <a:sy n="73" d="100"/>
        </p:scale>
        <p:origin x="29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CF8E16-F32D-4957-9019-5302DDBC4DB4}" type="datetimeFigureOut">
              <a:rPr lang="en-US" smtClean="0"/>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106732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F8E16-F32D-4957-9019-5302DDBC4DB4}" type="datetimeFigureOut">
              <a:rPr lang="en-US" smtClean="0"/>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928762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F8E16-F32D-4957-9019-5302DDBC4DB4}" type="datetimeFigureOut">
              <a:rPr lang="en-US" smtClean="0"/>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344118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F8E16-F32D-4957-9019-5302DDBC4DB4}" type="datetimeFigureOut">
              <a:rPr lang="en-US" smtClean="0"/>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1499712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CF8E16-F32D-4957-9019-5302DDBC4DB4}" type="datetimeFigureOut">
              <a:rPr lang="en-US" smtClean="0"/>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4198929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CF8E16-F32D-4957-9019-5302DDBC4DB4}" type="datetimeFigureOut">
              <a:rPr lang="en-US" smtClean="0"/>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1664348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F8E16-F32D-4957-9019-5302DDBC4DB4}" type="datetimeFigureOut">
              <a:rPr lang="en-US" smtClean="0"/>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8208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CF8E16-F32D-4957-9019-5302DDBC4DB4}" type="datetimeFigureOut">
              <a:rPr lang="en-US" smtClean="0"/>
              <a:t>7/30/2024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1754750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CF8E16-F32D-4957-9019-5302DDBC4DB4}" type="datetimeFigureOut">
              <a:rPr lang="en-US" smtClean="0"/>
              <a:t>7/30/2024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45990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CF8E16-F32D-4957-9019-5302DDBC4DB4}" type="datetimeFigureOut">
              <a:rPr lang="en-US" smtClean="0"/>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337187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CF8E16-F32D-4957-9019-5302DDBC4DB4}" type="datetimeFigureOut">
              <a:rPr lang="en-US" smtClean="0"/>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9181D-EA5C-4480-80DF-7D9F42A25DB1}" type="slidenum">
              <a:rPr lang="en-US" smtClean="0"/>
              <a:t>‹#›</a:t>
            </a:fld>
            <a:endParaRPr lang="en-US"/>
          </a:p>
        </p:txBody>
      </p:sp>
    </p:spTree>
    <p:extLst>
      <p:ext uri="{BB962C8B-B14F-4D97-AF65-F5344CB8AC3E}">
        <p14:creationId xmlns:p14="http://schemas.microsoft.com/office/powerpoint/2010/main" val="401359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F8E16-F32D-4957-9019-5302DDBC4DB4}" type="datetimeFigureOut">
              <a:rPr lang="en-US" smtClean="0"/>
              <a:t>7/30/2024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9181D-EA5C-4480-80DF-7D9F42A25DB1}" type="slidenum">
              <a:rPr lang="en-US" smtClean="0"/>
              <a:t>‹#›</a:t>
            </a:fld>
            <a:endParaRPr lang="en-US"/>
          </a:p>
        </p:txBody>
      </p:sp>
    </p:spTree>
    <p:extLst>
      <p:ext uri="{BB962C8B-B14F-4D97-AF65-F5344CB8AC3E}">
        <p14:creationId xmlns:p14="http://schemas.microsoft.com/office/powerpoint/2010/main" val="3113997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WHAM runs to-date</a:t>
            </a:r>
            <a:endParaRPr lang="en-US" dirty="0"/>
          </a:p>
        </p:txBody>
      </p:sp>
    </p:spTree>
    <p:extLst>
      <p:ext uri="{BB962C8B-B14F-4D97-AF65-F5344CB8AC3E}">
        <p14:creationId xmlns:p14="http://schemas.microsoft.com/office/powerpoint/2010/main" val="101123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sp>
        <p:nvSpPr>
          <p:cNvPr id="10"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4-7: Adding maturity, NEAMAP, remaining state indices </a:t>
            </a:r>
            <a:endParaRPr lang="en-US" sz="3200"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4" name="TextBox 13"/>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586122917"/>
              </p:ext>
            </p:extLst>
          </p:nvPr>
        </p:nvGraphicFramePr>
        <p:xfrm>
          <a:off x="9573768" y="914400"/>
          <a:ext cx="2438400" cy="952500"/>
        </p:xfrm>
        <a:graphic>
          <a:graphicData uri="http://schemas.openxmlformats.org/drawingml/2006/table">
            <a:tbl>
              <a:tblPr/>
              <a:tblGrid>
                <a:gridCol w="609600">
                  <a:extLst>
                    <a:ext uri="{9D8B030D-6E8A-4147-A177-3AD203B41FA5}">
                      <a16:colId xmlns:a16="http://schemas.microsoft.com/office/drawing/2014/main" val="3024324479"/>
                    </a:ext>
                  </a:extLst>
                </a:gridCol>
                <a:gridCol w="609600">
                  <a:extLst>
                    <a:ext uri="{9D8B030D-6E8A-4147-A177-3AD203B41FA5}">
                      <a16:colId xmlns:a16="http://schemas.microsoft.com/office/drawing/2014/main" val="3593858853"/>
                    </a:ext>
                  </a:extLst>
                </a:gridCol>
                <a:gridCol w="609600">
                  <a:extLst>
                    <a:ext uri="{9D8B030D-6E8A-4147-A177-3AD203B41FA5}">
                      <a16:colId xmlns:a16="http://schemas.microsoft.com/office/drawing/2014/main" val="4118929570"/>
                    </a:ext>
                  </a:extLst>
                </a:gridCol>
                <a:gridCol w="609600">
                  <a:extLst>
                    <a:ext uri="{9D8B030D-6E8A-4147-A177-3AD203B41FA5}">
                      <a16:colId xmlns:a16="http://schemas.microsoft.com/office/drawing/2014/main" val="3320524111"/>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8250184"/>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0.107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737595202"/>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0.107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02800398"/>
                  </a:ext>
                </a:extLst>
              </a:tr>
              <a:tr h="190500">
                <a:tc>
                  <a:txBody>
                    <a:bodyPr/>
                    <a:lstStyle/>
                    <a:p>
                      <a:pPr algn="r" fontAlgn="b"/>
                      <a:r>
                        <a:rPr lang="en-US" sz="1100" b="0" i="0" u="none" strike="noStrike">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0.106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-0.013</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-0.029</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665301796"/>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0.121</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-0.061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800606165"/>
                  </a:ext>
                </a:extLst>
              </a:tr>
            </a:tbl>
          </a:graphicData>
        </a:graphic>
      </p:graphicFrame>
    </p:spTree>
    <p:extLst>
      <p:ext uri="{BB962C8B-B14F-4D97-AF65-F5344CB8AC3E}">
        <p14:creationId xmlns:p14="http://schemas.microsoft.com/office/powerpoint/2010/main" val="3587757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VAST runs</a:t>
            </a:r>
            <a:endParaRPr lang="en-US" sz="3200" dirty="0"/>
          </a:p>
        </p:txBody>
      </p:sp>
      <p:sp>
        <p:nvSpPr>
          <p:cNvPr id="3" name="Content Placeholder 2"/>
          <p:cNvSpPr>
            <a:spLocks noGrp="1"/>
          </p:cNvSpPr>
          <p:nvPr>
            <p:ph idx="1"/>
          </p:nvPr>
        </p:nvSpPr>
        <p:spPr>
          <a:xfrm>
            <a:off x="838200" y="1825625"/>
            <a:ext cx="10515600" cy="4787826"/>
          </a:xfrm>
        </p:spPr>
        <p:txBody>
          <a:bodyPr>
            <a:normAutofit/>
          </a:bodyPr>
          <a:lstStyle/>
          <a:p>
            <a:r>
              <a:rPr lang="en-US" sz="2400" dirty="0" smtClean="0"/>
              <a:t>Run 8: Spring and Fall VAST and </a:t>
            </a:r>
            <a:r>
              <a:rPr lang="en-US" sz="2400" dirty="0" err="1" smtClean="0"/>
              <a:t>RecCPA</a:t>
            </a:r>
            <a:endParaRPr lang="en-US" sz="2400" dirty="0" smtClean="0"/>
          </a:p>
          <a:p>
            <a:r>
              <a:rPr lang="en-US" sz="2400" dirty="0" smtClean="0"/>
              <a:t>Run 9: Spring VAST and </a:t>
            </a:r>
            <a:r>
              <a:rPr lang="en-US" sz="2400" dirty="0" err="1" smtClean="0"/>
              <a:t>RecCPA</a:t>
            </a:r>
            <a:endParaRPr lang="en-US" sz="2400" dirty="0" smtClean="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198875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8-9: Exploring VAST</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1" name="TextBox 10"/>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902444565"/>
              </p:ext>
            </p:extLst>
          </p:nvPr>
        </p:nvGraphicFramePr>
        <p:xfrm>
          <a:off x="9573768" y="914400"/>
          <a:ext cx="2438400" cy="762000"/>
        </p:xfrm>
        <a:graphic>
          <a:graphicData uri="http://schemas.openxmlformats.org/drawingml/2006/table">
            <a:tbl>
              <a:tblPr/>
              <a:tblGrid>
                <a:gridCol w="609600">
                  <a:extLst>
                    <a:ext uri="{9D8B030D-6E8A-4147-A177-3AD203B41FA5}">
                      <a16:colId xmlns:a16="http://schemas.microsoft.com/office/drawing/2014/main" val="3618980243"/>
                    </a:ext>
                  </a:extLst>
                </a:gridCol>
                <a:gridCol w="609600">
                  <a:extLst>
                    <a:ext uri="{9D8B030D-6E8A-4147-A177-3AD203B41FA5}">
                      <a16:colId xmlns:a16="http://schemas.microsoft.com/office/drawing/2014/main" val="318236744"/>
                    </a:ext>
                  </a:extLst>
                </a:gridCol>
                <a:gridCol w="609600">
                  <a:extLst>
                    <a:ext uri="{9D8B030D-6E8A-4147-A177-3AD203B41FA5}">
                      <a16:colId xmlns:a16="http://schemas.microsoft.com/office/drawing/2014/main" val="3914742925"/>
                    </a:ext>
                  </a:extLst>
                </a:gridCol>
                <a:gridCol w="609600">
                  <a:extLst>
                    <a:ext uri="{9D8B030D-6E8A-4147-A177-3AD203B41FA5}">
                      <a16:colId xmlns:a16="http://schemas.microsoft.com/office/drawing/2014/main" val="4105925563"/>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err="1">
                          <a:solidFill>
                            <a:srgbClr val="000000"/>
                          </a:solidFill>
                          <a:effectLst/>
                          <a:latin typeface="Calibri" panose="020F0502020204030204" pitchFamily="34" charset="0"/>
                        </a:rPr>
                        <a:t>Rect</a:t>
                      </a:r>
                      <a:endParaRPr lang="en-US"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0396078"/>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0.986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-0.388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-0.125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388687703"/>
                  </a:ext>
                </a:extLst>
              </a:tr>
              <a:tr h="190500">
                <a:tc>
                  <a:txBody>
                    <a:bodyPr/>
                    <a:lstStyle/>
                    <a:p>
                      <a:pPr algn="r" fontAlgn="b"/>
                      <a:r>
                        <a:rPr lang="en-US" sz="1100" b="0" i="0" u="none" strike="noStrike">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1.411</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-0.434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-0.114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25133244"/>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ctr"/>
                      <a:r>
                        <a:rPr lang="en-US" sz="1100" b="0" i="0" u="none" strike="noStrike" dirty="0">
                          <a:solidFill>
                            <a:srgbClr val="000000"/>
                          </a:solidFill>
                          <a:effectLst/>
                          <a:latin typeface="Calibri" panose="020F0502020204030204" pitchFamily="34" charset="0"/>
                        </a:rPr>
                        <a:t>1.446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-0.449</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-0.078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98022262"/>
                  </a:ext>
                </a:extLst>
              </a:tr>
            </a:tbl>
          </a:graphicData>
        </a:graphic>
      </p:graphicFrame>
      <p:sp>
        <p:nvSpPr>
          <p:cNvPr id="2" name="TextBox 1"/>
          <p:cNvSpPr txBox="1"/>
          <p:nvPr/>
        </p:nvSpPr>
        <p:spPr>
          <a:xfrm>
            <a:off x="2751191" y="1281188"/>
            <a:ext cx="6574972" cy="646331"/>
          </a:xfrm>
          <a:prstGeom prst="rect">
            <a:avLst/>
          </a:prstGeom>
          <a:noFill/>
        </p:spPr>
        <p:txBody>
          <a:bodyPr wrap="square" rtlCol="0">
            <a:spAutoFit/>
          </a:bodyPr>
          <a:lstStyle/>
          <a:p>
            <a:r>
              <a:rPr lang="en-US" dirty="0" smtClean="0">
                <a:solidFill>
                  <a:srgbClr val="FF0000"/>
                </a:solidFill>
              </a:rPr>
              <a:t>An error was subsequently discovered in the Fall VAST index, so Run 8 should be ignored </a:t>
            </a:r>
            <a:endParaRPr lang="en-US" dirty="0">
              <a:solidFill>
                <a:srgbClr val="FF0000"/>
              </a:solidFill>
            </a:endParaRPr>
          </a:p>
        </p:txBody>
      </p:sp>
    </p:spTree>
    <p:extLst>
      <p:ext uri="{BB962C8B-B14F-4D97-AF65-F5344CB8AC3E}">
        <p14:creationId xmlns:p14="http://schemas.microsoft.com/office/powerpoint/2010/main" val="2511961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sp>
        <p:nvSpPr>
          <p:cNvPr id="7"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8-9: Exploring VAST</a:t>
            </a:r>
            <a:endParaRPr lang="en-US" sz="32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961" y="1828801"/>
            <a:ext cx="4428723" cy="44287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sp>
        <p:nvSpPr>
          <p:cNvPr id="14" name="TextBox 13"/>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44540687"/>
              </p:ext>
            </p:extLst>
          </p:nvPr>
        </p:nvGraphicFramePr>
        <p:xfrm>
          <a:off x="9573768" y="914400"/>
          <a:ext cx="2438400" cy="762000"/>
        </p:xfrm>
        <a:graphic>
          <a:graphicData uri="http://schemas.openxmlformats.org/drawingml/2006/table">
            <a:tbl>
              <a:tblPr/>
              <a:tblGrid>
                <a:gridCol w="609600">
                  <a:extLst>
                    <a:ext uri="{9D8B030D-6E8A-4147-A177-3AD203B41FA5}">
                      <a16:colId xmlns:a16="http://schemas.microsoft.com/office/drawing/2014/main" val="623861728"/>
                    </a:ext>
                  </a:extLst>
                </a:gridCol>
                <a:gridCol w="609600">
                  <a:extLst>
                    <a:ext uri="{9D8B030D-6E8A-4147-A177-3AD203B41FA5}">
                      <a16:colId xmlns:a16="http://schemas.microsoft.com/office/drawing/2014/main" val="3810399229"/>
                    </a:ext>
                  </a:extLst>
                </a:gridCol>
                <a:gridCol w="609600">
                  <a:extLst>
                    <a:ext uri="{9D8B030D-6E8A-4147-A177-3AD203B41FA5}">
                      <a16:colId xmlns:a16="http://schemas.microsoft.com/office/drawing/2014/main" val="93074930"/>
                    </a:ext>
                  </a:extLst>
                </a:gridCol>
                <a:gridCol w="609600">
                  <a:extLst>
                    <a:ext uri="{9D8B030D-6E8A-4147-A177-3AD203B41FA5}">
                      <a16:colId xmlns:a16="http://schemas.microsoft.com/office/drawing/2014/main" val="2423777562"/>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972300"/>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0.121</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-0.061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21665143"/>
                  </a:ext>
                </a:extLst>
              </a:tr>
              <a:tr h="190500">
                <a:tc>
                  <a:txBody>
                    <a:bodyPr/>
                    <a:lstStyle/>
                    <a:p>
                      <a:pPr algn="r" fontAlgn="b"/>
                      <a:r>
                        <a:rPr lang="en-US" sz="1100" b="0" i="0" u="none" strike="noStrike">
                          <a:solidFill>
                            <a:srgbClr val="000000"/>
                          </a:solidFill>
                          <a:effectLst/>
                          <a:latin typeface="Calibri" panose="020F0502020204030204" pitchFamily="34" charset="0"/>
                        </a:rPr>
                        <a:t>8</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0.089</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0.025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2911053"/>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0.088</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-0.013</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707804292"/>
                  </a:ext>
                </a:extLst>
              </a:tr>
            </a:tbl>
          </a:graphicData>
        </a:graphic>
      </p:graphicFrame>
      <p:sp>
        <p:nvSpPr>
          <p:cNvPr id="10" name="TextBox 9"/>
          <p:cNvSpPr txBox="1"/>
          <p:nvPr/>
        </p:nvSpPr>
        <p:spPr>
          <a:xfrm>
            <a:off x="2751191" y="1281188"/>
            <a:ext cx="6574972" cy="646331"/>
          </a:xfrm>
          <a:prstGeom prst="rect">
            <a:avLst/>
          </a:prstGeom>
          <a:noFill/>
        </p:spPr>
        <p:txBody>
          <a:bodyPr wrap="square" rtlCol="0">
            <a:spAutoFit/>
          </a:bodyPr>
          <a:lstStyle/>
          <a:p>
            <a:r>
              <a:rPr lang="en-US" dirty="0" smtClean="0">
                <a:solidFill>
                  <a:srgbClr val="FF0000"/>
                </a:solidFill>
              </a:rPr>
              <a:t>An error was subsequently discovered in the Fall VAST index, so Run 8 should be ignored </a:t>
            </a:r>
            <a:endParaRPr lang="en-US" dirty="0">
              <a:solidFill>
                <a:srgbClr val="FF0000"/>
              </a:solidFill>
            </a:endParaRPr>
          </a:p>
        </p:txBody>
      </p:sp>
    </p:spTree>
    <p:extLst>
      <p:ext uri="{BB962C8B-B14F-4D97-AF65-F5344CB8AC3E}">
        <p14:creationId xmlns:p14="http://schemas.microsoft.com/office/powerpoint/2010/main" val="376830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Rec CPA Selectivity</a:t>
            </a:r>
            <a:endParaRPr lang="en-US" sz="3200" dirty="0"/>
          </a:p>
        </p:txBody>
      </p:sp>
      <p:sp>
        <p:nvSpPr>
          <p:cNvPr id="3" name="Content Placeholder 2"/>
          <p:cNvSpPr>
            <a:spLocks noGrp="1"/>
          </p:cNvSpPr>
          <p:nvPr>
            <p:ph idx="1"/>
          </p:nvPr>
        </p:nvSpPr>
        <p:spPr>
          <a:xfrm>
            <a:off x="838200" y="1825625"/>
            <a:ext cx="10515600" cy="4787826"/>
          </a:xfrm>
        </p:spPr>
        <p:txBody>
          <a:bodyPr>
            <a:normAutofit/>
          </a:bodyPr>
          <a:lstStyle/>
          <a:p>
            <a:r>
              <a:rPr lang="en-US" sz="2400" dirty="0" smtClean="0"/>
              <a:t>Run 10: Linked Rec CPA selectivity to recreational fishing fleet</a:t>
            </a:r>
          </a:p>
          <a:p>
            <a:pPr marL="1201738" indent="0">
              <a:buNone/>
            </a:pPr>
            <a:r>
              <a:rPr lang="en-US" sz="2400" dirty="0" smtClean="0"/>
              <a:t>**Need to relax this assumption in future iterations</a:t>
            </a:r>
          </a:p>
          <a:p>
            <a:endParaRPr lang="en-US" sz="2400" dirty="0" smtClean="0"/>
          </a:p>
          <a:p>
            <a:endParaRPr lang="en-US" sz="2400" dirty="0"/>
          </a:p>
        </p:txBody>
      </p:sp>
    </p:spTree>
    <p:extLst>
      <p:ext uri="{BB962C8B-B14F-4D97-AF65-F5344CB8AC3E}">
        <p14:creationId xmlns:p14="http://schemas.microsoft.com/office/powerpoint/2010/main" val="3756249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10: Rec CPA selectivity</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1" y="1828801"/>
            <a:ext cx="4428723" cy="44287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1" name="TextBox 10"/>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5149382"/>
              </p:ext>
            </p:extLst>
          </p:nvPr>
        </p:nvGraphicFramePr>
        <p:xfrm>
          <a:off x="9573768" y="914400"/>
          <a:ext cx="2438400" cy="571500"/>
        </p:xfrm>
        <a:graphic>
          <a:graphicData uri="http://schemas.openxmlformats.org/drawingml/2006/table">
            <a:tbl>
              <a:tblPr/>
              <a:tblGrid>
                <a:gridCol w="609600">
                  <a:extLst>
                    <a:ext uri="{9D8B030D-6E8A-4147-A177-3AD203B41FA5}">
                      <a16:colId xmlns:a16="http://schemas.microsoft.com/office/drawing/2014/main" val="2324235319"/>
                    </a:ext>
                  </a:extLst>
                </a:gridCol>
                <a:gridCol w="609600">
                  <a:extLst>
                    <a:ext uri="{9D8B030D-6E8A-4147-A177-3AD203B41FA5}">
                      <a16:colId xmlns:a16="http://schemas.microsoft.com/office/drawing/2014/main" val="2808681278"/>
                    </a:ext>
                  </a:extLst>
                </a:gridCol>
                <a:gridCol w="609600">
                  <a:extLst>
                    <a:ext uri="{9D8B030D-6E8A-4147-A177-3AD203B41FA5}">
                      <a16:colId xmlns:a16="http://schemas.microsoft.com/office/drawing/2014/main" val="835383061"/>
                    </a:ext>
                  </a:extLst>
                </a:gridCol>
                <a:gridCol w="609600">
                  <a:extLst>
                    <a:ext uri="{9D8B030D-6E8A-4147-A177-3AD203B41FA5}">
                      <a16:colId xmlns:a16="http://schemas.microsoft.com/office/drawing/2014/main" val="3378014891"/>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301049"/>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1.446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-0.449</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-0.078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867103290"/>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1.235</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-0.408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-0.122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427473456"/>
                  </a:ext>
                </a:extLst>
              </a:tr>
            </a:tbl>
          </a:graphicData>
        </a:graphic>
      </p:graphicFrame>
    </p:spTree>
    <p:extLst>
      <p:ext uri="{BB962C8B-B14F-4D97-AF65-F5344CB8AC3E}">
        <p14:creationId xmlns:p14="http://schemas.microsoft.com/office/powerpoint/2010/main" val="2428661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10: Rec CPA selectivity</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1" y="1828801"/>
            <a:ext cx="4428723" cy="442872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0" name="TextBox 9"/>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199332002"/>
              </p:ext>
            </p:extLst>
          </p:nvPr>
        </p:nvGraphicFramePr>
        <p:xfrm>
          <a:off x="9573768" y="914400"/>
          <a:ext cx="2438400" cy="571500"/>
        </p:xfrm>
        <a:graphic>
          <a:graphicData uri="http://schemas.openxmlformats.org/drawingml/2006/table">
            <a:tbl>
              <a:tblPr/>
              <a:tblGrid>
                <a:gridCol w="609600">
                  <a:extLst>
                    <a:ext uri="{9D8B030D-6E8A-4147-A177-3AD203B41FA5}">
                      <a16:colId xmlns:a16="http://schemas.microsoft.com/office/drawing/2014/main" val="327605103"/>
                    </a:ext>
                  </a:extLst>
                </a:gridCol>
                <a:gridCol w="609600">
                  <a:extLst>
                    <a:ext uri="{9D8B030D-6E8A-4147-A177-3AD203B41FA5}">
                      <a16:colId xmlns:a16="http://schemas.microsoft.com/office/drawing/2014/main" val="1049608452"/>
                    </a:ext>
                  </a:extLst>
                </a:gridCol>
                <a:gridCol w="609600">
                  <a:extLst>
                    <a:ext uri="{9D8B030D-6E8A-4147-A177-3AD203B41FA5}">
                      <a16:colId xmlns:a16="http://schemas.microsoft.com/office/drawing/2014/main" val="898040633"/>
                    </a:ext>
                  </a:extLst>
                </a:gridCol>
                <a:gridCol w="609600">
                  <a:extLst>
                    <a:ext uri="{9D8B030D-6E8A-4147-A177-3AD203B41FA5}">
                      <a16:colId xmlns:a16="http://schemas.microsoft.com/office/drawing/2014/main" val="3975106499"/>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4497846"/>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0.088</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-0.013</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12462653"/>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0.106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-0.032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92740701"/>
                  </a:ext>
                </a:extLst>
              </a:tr>
            </a:tbl>
          </a:graphicData>
        </a:graphic>
      </p:graphicFrame>
    </p:spTree>
    <p:extLst>
      <p:ext uri="{BB962C8B-B14F-4D97-AF65-F5344CB8AC3E}">
        <p14:creationId xmlns:p14="http://schemas.microsoft.com/office/powerpoint/2010/main" val="3529273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Random effects</a:t>
            </a:r>
            <a:endParaRPr lang="en-US" sz="3200" dirty="0"/>
          </a:p>
        </p:txBody>
      </p:sp>
      <p:sp>
        <p:nvSpPr>
          <p:cNvPr id="3" name="Content Placeholder 2"/>
          <p:cNvSpPr>
            <a:spLocks noGrp="1"/>
          </p:cNvSpPr>
          <p:nvPr>
            <p:ph idx="1"/>
          </p:nvPr>
        </p:nvSpPr>
        <p:spPr>
          <a:xfrm>
            <a:off x="838200" y="1825625"/>
            <a:ext cx="10515600" cy="4787826"/>
          </a:xfrm>
        </p:spPr>
        <p:txBody>
          <a:bodyPr>
            <a:normAutofit/>
          </a:bodyPr>
          <a:lstStyle/>
          <a:p>
            <a:r>
              <a:rPr lang="en-US" sz="2400" dirty="0" smtClean="0"/>
              <a:t>Run 11: Random effects (</a:t>
            </a:r>
            <a:r>
              <a:rPr lang="en-US" sz="2400" dirty="0" err="1" smtClean="0"/>
              <a:t>iid</a:t>
            </a:r>
            <a:r>
              <a:rPr lang="en-US" sz="2400" dirty="0" smtClean="0"/>
              <a:t>) for recruitment and survival</a:t>
            </a:r>
          </a:p>
          <a:p>
            <a:endParaRPr lang="en-US" sz="2400" dirty="0" smtClean="0"/>
          </a:p>
          <a:p>
            <a:endParaRPr lang="en-US" sz="2400" dirty="0"/>
          </a:p>
        </p:txBody>
      </p:sp>
    </p:spTree>
    <p:extLst>
      <p:ext uri="{BB962C8B-B14F-4D97-AF65-F5344CB8AC3E}">
        <p14:creationId xmlns:p14="http://schemas.microsoft.com/office/powerpoint/2010/main" val="1346362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11: Random effects</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0" name="TextBox 9"/>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969668138"/>
              </p:ext>
            </p:extLst>
          </p:nvPr>
        </p:nvGraphicFramePr>
        <p:xfrm>
          <a:off x="9573768" y="914400"/>
          <a:ext cx="2438400" cy="571500"/>
        </p:xfrm>
        <a:graphic>
          <a:graphicData uri="http://schemas.openxmlformats.org/drawingml/2006/table">
            <a:tbl>
              <a:tblPr/>
              <a:tblGrid>
                <a:gridCol w="609600">
                  <a:extLst>
                    <a:ext uri="{9D8B030D-6E8A-4147-A177-3AD203B41FA5}">
                      <a16:colId xmlns:a16="http://schemas.microsoft.com/office/drawing/2014/main" val="2069926172"/>
                    </a:ext>
                  </a:extLst>
                </a:gridCol>
                <a:gridCol w="609600">
                  <a:extLst>
                    <a:ext uri="{9D8B030D-6E8A-4147-A177-3AD203B41FA5}">
                      <a16:colId xmlns:a16="http://schemas.microsoft.com/office/drawing/2014/main" val="3606044017"/>
                    </a:ext>
                  </a:extLst>
                </a:gridCol>
                <a:gridCol w="609600">
                  <a:extLst>
                    <a:ext uri="{9D8B030D-6E8A-4147-A177-3AD203B41FA5}">
                      <a16:colId xmlns:a16="http://schemas.microsoft.com/office/drawing/2014/main" val="829571422"/>
                    </a:ext>
                  </a:extLst>
                </a:gridCol>
                <a:gridCol w="609600">
                  <a:extLst>
                    <a:ext uri="{9D8B030D-6E8A-4147-A177-3AD203B41FA5}">
                      <a16:colId xmlns:a16="http://schemas.microsoft.com/office/drawing/2014/main" val="1212070314"/>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173400"/>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1.235</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-0.408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-0.122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879101986"/>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0.144</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-0.128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-0.188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424612778"/>
                  </a:ext>
                </a:extLst>
              </a:tr>
            </a:tbl>
          </a:graphicData>
        </a:graphic>
      </p:graphicFrame>
    </p:spTree>
    <p:extLst>
      <p:ext uri="{BB962C8B-B14F-4D97-AF65-F5344CB8AC3E}">
        <p14:creationId xmlns:p14="http://schemas.microsoft.com/office/powerpoint/2010/main" val="1857983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11: Random effects</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0" name="TextBox 9"/>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903156711"/>
              </p:ext>
            </p:extLst>
          </p:nvPr>
        </p:nvGraphicFramePr>
        <p:xfrm>
          <a:off x="9573768" y="914400"/>
          <a:ext cx="2438400" cy="571500"/>
        </p:xfrm>
        <a:graphic>
          <a:graphicData uri="http://schemas.openxmlformats.org/drawingml/2006/table">
            <a:tbl>
              <a:tblPr/>
              <a:tblGrid>
                <a:gridCol w="609600">
                  <a:extLst>
                    <a:ext uri="{9D8B030D-6E8A-4147-A177-3AD203B41FA5}">
                      <a16:colId xmlns:a16="http://schemas.microsoft.com/office/drawing/2014/main" val="13881634"/>
                    </a:ext>
                  </a:extLst>
                </a:gridCol>
                <a:gridCol w="609600">
                  <a:extLst>
                    <a:ext uri="{9D8B030D-6E8A-4147-A177-3AD203B41FA5}">
                      <a16:colId xmlns:a16="http://schemas.microsoft.com/office/drawing/2014/main" val="3446145896"/>
                    </a:ext>
                  </a:extLst>
                </a:gridCol>
                <a:gridCol w="609600">
                  <a:extLst>
                    <a:ext uri="{9D8B030D-6E8A-4147-A177-3AD203B41FA5}">
                      <a16:colId xmlns:a16="http://schemas.microsoft.com/office/drawing/2014/main" val="1171780425"/>
                    </a:ext>
                  </a:extLst>
                </a:gridCol>
                <a:gridCol w="609600">
                  <a:extLst>
                    <a:ext uri="{9D8B030D-6E8A-4147-A177-3AD203B41FA5}">
                      <a16:colId xmlns:a16="http://schemas.microsoft.com/office/drawing/2014/main" val="1389982728"/>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600898"/>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0.106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-0.032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911384563"/>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-0.005</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-0.006</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137570719"/>
                  </a:ext>
                </a:extLst>
              </a:tr>
            </a:tbl>
          </a:graphicData>
        </a:graphic>
      </p:graphicFrame>
    </p:spTree>
    <p:extLst>
      <p:ext uri="{BB962C8B-B14F-4D97-AF65-F5344CB8AC3E}">
        <p14:creationId xmlns:p14="http://schemas.microsoft.com/office/powerpoint/2010/main" val="1688654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Bridge runs</a:t>
            </a:r>
            <a:endParaRPr lang="en-US" sz="3200" dirty="0"/>
          </a:p>
        </p:txBody>
      </p:sp>
      <p:sp>
        <p:nvSpPr>
          <p:cNvPr id="3" name="Content Placeholder 2"/>
          <p:cNvSpPr>
            <a:spLocks noGrp="1"/>
          </p:cNvSpPr>
          <p:nvPr>
            <p:ph idx="1"/>
          </p:nvPr>
        </p:nvSpPr>
        <p:spPr/>
        <p:txBody>
          <a:bodyPr>
            <a:normAutofit/>
          </a:bodyPr>
          <a:lstStyle/>
          <a:p>
            <a:r>
              <a:rPr lang="en-US" sz="2400" dirty="0" smtClean="0"/>
              <a:t>Run 1: MT 2021 but turn off all indices but NEFSC spring BTS and Rec CPA (Tim showed this a few weeks ago)</a:t>
            </a:r>
          </a:p>
          <a:p>
            <a:r>
              <a:rPr lang="en-US" sz="2400" dirty="0" smtClean="0"/>
              <a:t>Run 2: Update fishing fleets from trawl/</a:t>
            </a:r>
            <a:r>
              <a:rPr lang="en-US" sz="2400" dirty="0" err="1" smtClean="0"/>
              <a:t>nontrawl</a:t>
            </a:r>
            <a:r>
              <a:rPr lang="en-US" sz="2400" dirty="0" smtClean="0"/>
              <a:t> to commercial/recreational</a:t>
            </a:r>
          </a:p>
          <a:p>
            <a:r>
              <a:rPr lang="en-US" sz="2400" dirty="0" smtClean="0"/>
              <a:t>Run 3: Update NEFSC Spring BTS and Rec CPA with new time series</a:t>
            </a:r>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1331741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Movement</a:t>
            </a:r>
            <a:endParaRPr lang="en-US" sz="3200" dirty="0"/>
          </a:p>
        </p:txBody>
      </p:sp>
      <p:sp>
        <p:nvSpPr>
          <p:cNvPr id="3" name="Content Placeholder 2"/>
          <p:cNvSpPr>
            <a:spLocks noGrp="1"/>
          </p:cNvSpPr>
          <p:nvPr>
            <p:ph idx="1"/>
          </p:nvPr>
        </p:nvSpPr>
        <p:spPr>
          <a:xfrm>
            <a:off x="838200" y="1825625"/>
            <a:ext cx="10515600" cy="4787826"/>
          </a:xfrm>
        </p:spPr>
        <p:txBody>
          <a:bodyPr>
            <a:normAutofit/>
          </a:bodyPr>
          <a:lstStyle/>
          <a:p>
            <a:r>
              <a:rPr lang="en-US" sz="2400" dirty="0" smtClean="0"/>
              <a:t>Run 12: Mixing with movement rate fixed at 0.1</a:t>
            </a:r>
          </a:p>
          <a:p>
            <a:r>
              <a:rPr lang="en-US" sz="2400" dirty="0" smtClean="0"/>
              <a:t>Run 13: Add prior to movement rate at 0.1</a:t>
            </a:r>
          </a:p>
          <a:p>
            <a:r>
              <a:rPr lang="en-US" sz="2400" dirty="0" smtClean="0"/>
              <a:t>Run 14: Switch to logistic normal for age comps</a:t>
            </a:r>
          </a:p>
          <a:p>
            <a:endParaRPr lang="en-US" sz="2400" dirty="0" smtClean="0"/>
          </a:p>
          <a:p>
            <a:pPr marL="0" indent="0">
              <a:buNone/>
            </a:pPr>
            <a:r>
              <a:rPr lang="en-US" sz="2400" dirty="0" smtClean="0"/>
              <a:t>Runs that did not converge:</a:t>
            </a:r>
          </a:p>
          <a:p>
            <a:r>
              <a:rPr lang="en-US" sz="2400" dirty="0" smtClean="0"/>
              <a:t>Run 15: Estimate SD scalar for aggregate Rec CPA</a:t>
            </a:r>
          </a:p>
          <a:p>
            <a:r>
              <a:rPr lang="en-US" sz="2400" dirty="0" smtClean="0"/>
              <a:t>Run 16: Add AR1 on north-to-south movement</a:t>
            </a:r>
          </a:p>
          <a:p>
            <a:endParaRPr lang="en-US" sz="2400" dirty="0" smtClean="0"/>
          </a:p>
          <a:p>
            <a:endParaRPr lang="en-US" sz="2400" dirty="0"/>
          </a:p>
        </p:txBody>
      </p:sp>
    </p:spTree>
    <p:extLst>
      <p:ext uri="{BB962C8B-B14F-4D97-AF65-F5344CB8AC3E}">
        <p14:creationId xmlns:p14="http://schemas.microsoft.com/office/powerpoint/2010/main" val="401706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12-14: Movement</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0" name="TextBox 9"/>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117237828"/>
              </p:ext>
            </p:extLst>
          </p:nvPr>
        </p:nvGraphicFramePr>
        <p:xfrm>
          <a:off x="9573768" y="914400"/>
          <a:ext cx="2438400" cy="952500"/>
        </p:xfrm>
        <a:graphic>
          <a:graphicData uri="http://schemas.openxmlformats.org/drawingml/2006/table">
            <a:tbl>
              <a:tblPr/>
              <a:tblGrid>
                <a:gridCol w="609600">
                  <a:extLst>
                    <a:ext uri="{9D8B030D-6E8A-4147-A177-3AD203B41FA5}">
                      <a16:colId xmlns:a16="http://schemas.microsoft.com/office/drawing/2014/main" val="165018402"/>
                    </a:ext>
                  </a:extLst>
                </a:gridCol>
                <a:gridCol w="609600">
                  <a:extLst>
                    <a:ext uri="{9D8B030D-6E8A-4147-A177-3AD203B41FA5}">
                      <a16:colId xmlns:a16="http://schemas.microsoft.com/office/drawing/2014/main" val="713989086"/>
                    </a:ext>
                  </a:extLst>
                </a:gridCol>
                <a:gridCol w="609600">
                  <a:extLst>
                    <a:ext uri="{9D8B030D-6E8A-4147-A177-3AD203B41FA5}">
                      <a16:colId xmlns:a16="http://schemas.microsoft.com/office/drawing/2014/main" val="1974469244"/>
                    </a:ext>
                  </a:extLst>
                </a:gridCol>
                <a:gridCol w="609600">
                  <a:extLst>
                    <a:ext uri="{9D8B030D-6E8A-4147-A177-3AD203B41FA5}">
                      <a16:colId xmlns:a16="http://schemas.microsoft.com/office/drawing/2014/main" val="3258366592"/>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163974"/>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0.144</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-0.128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-0.188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92558942"/>
                  </a:ext>
                </a:extLst>
              </a:tr>
              <a:tr h="190500">
                <a:tc>
                  <a:txBody>
                    <a:bodyPr/>
                    <a:lstStyle/>
                    <a:p>
                      <a:pPr algn="r" fontAlgn="b"/>
                      <a:r>
                        <a:rPr lang="en-US" sz="1100" b="0" i="0" u="none" strike="noStrike">
                          <a:solidFill>
                            <a:srgbClr val="000000"/>
                          </a:solidFill>
                          <a:effectLst/>
                          <a:latin typeface="Calibri" panose="020F0502020204030204" pitchFamily="34" charset="0"/>
                        </a:rPr>
                        <a:t>12</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0.05</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-0.046</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-0.122</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62536974"/>
                  </a:ext>
                </a:extLst>
              </a:tr>
              <a:tr h="190500">
                <a:tc>
                  <a:txBody>
                    <a:bodyPr/>
                    <a:lstStyle/>
                    <a:p>
                      <a:pPr algn="r" fontAlgn="b"/>
                      <a:r>
                        <a:rPr lang="en-US" sz="1100" b="0" i="0" u="none" strike="noStrike">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0.172</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-0.151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-0.205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96928124"/>
                  </a:ext>
                </a:extLst>
              </a:tr>
              <a:tr h="190500">
                <a:tc>
                  <a:txBody>
                    <a:bodyPr/>
                    <a:lstStyle/>
                    <a:p>
                      <a:pPr algn="r" fontAlgn="b"/>
                      <a:r>
                        <a:rPr lang="en-US" sz="1100" b="0" i="0" u="none" strike="noStrike">
                          <a:solidFill>
                            <a:srgbClr val="000000"/>
                          </a:solidFill>
                          <a:effectLst/>
                          <a:latin typeface="Calibri" panose="020F0502020204030204" pitchFamily="34" charset="0"/>
                        </a:rPr>
                        <a:t>14</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0.14</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-0.071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-0.356</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65594647"/>
                  </a:ext>
                </a:extLst>
              </a:tr>
            </a:tbl>
          </a:graphicData>
        </a:graphic>
      </p:graphicFrame>
    </p:spTree>
    <p:extLst>
      <p:ext uri="{BB962C8B-B14F-4D97-AF65-F5344CB8AC3E}">
        <p14:creationId xmlns:p14="http://schemas.microsoft.com/office/powerpoint/2010/main" val="1214305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sp>
        <p:nvSpPr>
          <p:cNvPr id="7"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12-14: Movement</a:t>
            </a:r>
            <a:endParaRPr lang="en-US"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1" y="1828801"/>
            <a:ext cx="4428723" cy="442872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1" name="TextBox 10"/>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07259369"/>
              </p:ext>
            </p:extLst>
          </p:nvPr>
        </p:nvGraphicFramePr>
        <p:xfrm>
          <a:off x="9573768" y="914400"/>
          <a:ext cx="2438400" cy="952500"/>
        </p:xfrm>
        <a:graphic>
          <a:graphicData uri="http://schemas.openxmlformats.org/drawingml/2006/table">
            <a:tbl>
              <a:tblPr/>
              <a:tblGrid>
                <a:gridCol w="609600">
                  <a:extLst>
                    <a:ext uri="{9D8B030D-6E8A-4147-A177-3AD203B41FA5}">
                      <a16:colId xmlns:a16="http://schemas.microsoft.com/office/drawing/2014/main" val="4260151735"/>
                    </a:ext>
                  </a:extLst>
                </a:gridCol>
                <a:gridCol w="609600">
                  <a:extLst>
                    <a:ext uri="{9D8B030D-6E8A-4147-A177-3AD203B41FA5}">
                      <a16:colId xmlns:a16="http://schemas.microsoft.com/office/drawing/2014/main" val="655128355"/>
                    </a:ext>
                  </a:extLst>
                </a:gridCol>
                <a:gridCol w="609600">
                  <a:extLst>
                    <a:ext uri="{9D8B030D-6E8A-4147-A177-3AD203B41FA5}">
                      <a16:colId xmlns:a16="http://schemas.microsoft.com/office/drawing/2014/main" val="33663381"/>
                    </a:ext>
                  </a:extLst>
                </a:gridCol>
                <a:gridCol w="609600">
                  <a:extLst>
                    <a:ext uri="{9D8B030D-6E8A-4147-A177-3AD203B41FA5}">
                      <a16:colId xmlns:a16="http://schemas.microsoft.com/office/drawing/2014/main" val="3278958248"/>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506685"/>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-0.005</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-0.006</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791543232"/>
                  </a:ext>
                </a:extLst>
              </a:tr>
              <a:tr h="190500">
                <a:tc>
                  <a:txBody>
                    <a:bodyPr/>
                    <a:lstStyle/>
                    <a:p>
                      <a:pPr algn="r" fontAlgn="b"/>
                      <a:r>
                        <a:rPr lang="en-US" sz="1100" b="0" i="0" u="none" strike="noStrike">
                          <a:solidFill>
                            <a:srgbClr val="000000"/>
                          </a:solidFill>
                          <a:effectLst/>
                          <a:latin typeface="Calibri" panose="020F0502020204030204" pitchFamily="34" charset="0"/>
                        </a:rPr>
                        <a:t>12</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0.028</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-0.028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59210411"/>
                  </a:ext>
                </a:extLst>
              </a:tr>
              <a:tr h="190500">
                <a:tc>
                  <a:txBody>
                    <a:bodyPr/>
                    <a:lstStyle/>
                    <a:p>
                      <a:pPr algn="r" fontAlgn="b"/>
                      <a:r>
                        <a:rPr lang="en-US" sz="1100" b="0" i="0" u="none" strike="noStrike">
                          <a:solidFill>
                            <a:srgbClr val="000000"/>
                          </a:solidFill>
                          <a:effectLst/>
                          <a:latin typeface="Calibri" panose="020F0502020204030204" pitchFamily="34" charset="0"/>
                        </a:rPr>
                        <a:t>13</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-0.031</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934504355"/>
                  </a:ext>
                </a:extLst>
              </a:tr>
              <a:tr h="190500">
                <a:tc>
                  <a:txBody>
                    <a:bodyPr/>
                    <a:lstStyle/>
                    <a:p>
                      <a:pPr algn="r" fontAlgn="b"/>
                      <a:r>
                        <a:rPr lang="en-US" sz="1100" b="0" i="0" u="none" strike="noStrike">
                          <a:solidFill>
                            <a:srgbClr val="000000"/>
                          </a:solidFill>
                          <a:effectLst/>
                          <a:latin typeface="Calibri" panose="020F0502020204030204" pitchFamily="34" charset="0"/>
                        </a:rPr>
                        <a:t>14</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-0.082</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-0.006</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-0.003</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276352892"/>
                  </a:ext>
                </a:extLst>
              </a:tr>
            </a:tbl>
          </a:graphicData>
        </a:graphic>
      </p:graphicFrame>
    </p:spTree>
    <p:extLst>
      <p:ext uri="{BB962C8B-B14F-4D97-AF65-F5344CB8AC3E}">
        <p14:creationId xmlns:p14="http://schemas.microsoft.com/office/powerpoint/2010/main" val="3677631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On the horizon….</a:t>
            </a:r>
            <a:endParaRPr lang="en-US" sz="3200" dirty="0"/>
          </a:p>
        </p:txBody>
      </p:sp>
      <p:sp>
        <p:nvSpPr>
          <p:cNvPr id="3" name="Content Placeholder 2"/>
          <p:cNvSpPr>
            <a:spLocks noGrp="1"/>
          </p:cNvSpPr>
          <p:nvPr>
            <p:ph idx="1"/>
          </p:nvPr>
        </p:nvSpPr>
        <p:spPr>
          <a:xfrm>
            <a:off x="838200" y="1825625"/>
            <a:ext cx="10515600" cy="4787826"/>
          </a:xfrm>
        </p:spPr>
        <p:txBody>
          <a:bodyPr>
            <a:normAutofit/>
          </a:bodyPr>
          <a:lstStyle/>
          <a:p>
            <a:r>
              <a:rPr lang="en-US" sz="2400" dirty="0" smtClean="0"/>
              <a:t>Separate </a:t>
            </a:r>
            <a:r>
              <a:rPr lang="en-US" sz="2400" dirty="0" err="1" smtClean="0"/>
              <a:t>RecCPA</a:t>
            </a:r>
            <a:r>
              <a:rPr lang="en-US" sz="2400" dirty="0" smtClean="0"/>
              <a:t> selectivity from recreational fishing fleet</a:t>
            </a:r>
          </a:p>
          <a:p>
            <a:r>
              <a:rPr lang="en-US" sz="2400" dirty="0" smtClean="0"/>
              <a:t>….</a:t>
            </a:r>
          </a:p>
          <a:p>
            <a:endParaRPr lang="en-US" sz="2400" dirty="0"/>
          </a:p>
        </p:txBody>
      </p:sp>
    </p:spTree>
    <p:extLst>
      <p:ext uri="{BB962C8B-B14F-4D97-AF65-F5344CB8AC3E}">
        <p14:creationId xmlns:p14="http://schemas.microsoft.com/office/powerpoint/2010/main" val="473408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32" y="1828800"/>
            <a:ext cx="4428723" cy="442872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7965" y="1828800"/>
            <a:ext cx="4428723" cy="4428723"/>
          </a:xfrm>
          <a:prstGeom prst="rect">
            <a:avLst/>
          </a:prstGeom>
        </p:spPr>
      </p:pic>
      <p:sp>
        <p:nvSpPr>
          <p:cNvPr id="5" name="Title 1"/>
          <p:cNvSpPr txBox="1">
            <a:spLocks/>
          </p:cNvSpPr>
          <p:nvPr/>
        </p:nvSpPr>
        <p:spPr>
          <a:xfrm>
            <a:off x="221512" y="358342"/>
            <a:ext cx="10761921"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1-3: updating fishing fleets, NEFSC BTS, Rec CPA</a:t>
            </a:r>
            <a:endParaRPr lang="en-US" sz="3200" dirty="0"/>
          </a:p>
        </p:txBody>
      </p:sp>
      <p:sp>
        <p:nvSpPr>
          <p:cNvPr id="6"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graphicFrame>
        <p:nvGraphicFramePr>
          <p:cNvPr id="8" name="Table 7"/>
          <p:cNvGraphicFramePr>
            <a:graphicFrameLocks noGrp="1"/>
          </p:cNvGraphicFramePr>
          <p:nvPr>
            <p:extLst>
              <p:ext uri="{D42A27DB-BD31-4B8C-83A1-F6EECF244321}">
                <p14:modId xmlns:p14="http://schemas.microsoft.com/office/powerpoint/2010/main" val="674654257"/>
              </p:ext>
            </p:extLst>
          </p:nvPr>
        </p:nvGraphicFramePr>
        <p:xfrm>
          <a:off x="9573491" y="912704"/>
          <a:ext cx="2438400" cy="762000"/>
        </p:xfrm>
        <a:graphic>
          <a:graphicData uri="http://schemas.openxmlformats.org/drawingml/2006/table">
            <a:tbl>
              <a:tblPr/>
              <a:tblGrid>
                <a:gridCol w="609600">
                  <a:extLst>
                    <a:ext uri="{9D8B030D-6E8A-4147-A177-3AD203B41FA5}">
                      <a16:colId xmlns:a16="http://schemas.microsoft.com/office/drawing/2014/main" val="1065647588"/>
                    </a:ext>
                  </a:extLst>
                </a:gridCol>
                <a:gridCol w="609600">
                  <a:extLst>
                    <a:ext uri="{9D8B030D-6E8A-4147-A177-3AD203B41FA5}">
                      <a16:colId xmlns:a16="http://schemas.microsoft.com/office/drawing/2014/main" val="2222807690"/>
                    </a:ext>
                  </a:extLst>
                </a:gridCol>
                <a:gridCol w="609600">
                  <a:extLst>
                    <a:ext uri="{9D8B030D-6E8A-4147-A177-3AD203B41FA5}">
                      <a16:colId xmlns:a16="http://schemas.microsoft.com/office/drawing/2014/main" val="1692146913"/>
                    </a:ext>
                  </a:extLst>
                </a:gridCol>
                <a:gridCol w="609600">
                  <a:extLst>
                    <a:ext uri="{9D8B030D-6E8A-4147-A177-3AD203B41FA5}">
                      <a16:colId xmlns:a16="http://schemas.microsoft.com/office/drawing/2014/main" val="1555050488"/>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8887864"/>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1.472</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-0.608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-0.628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146559653"/>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1.371</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-0.568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-0.634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735497208"/>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0.777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-0.351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-0.153</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186291393"/>
                  </a:ext>
                </a:extLst>
              </a:tr>
            </a:tbl>
          </a:graphicData>
        </a:graphic>
      </p:graphicFrame>
      <p:sp>
        <p:nvSpPr>
          <p:cNvPr id="9" name="TextBox 8"/>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sp>
        <p:nvSpPr>
          <p:cNvPr id="7" name="TextBox 6"/>
          <p:cNvSpPr txBox="1"/>
          <p:nvPr/>
        </p:nvSpPr>
        <p:spPr>
          <a:xfrm>
            <a:off x="1852343" y="1196089"/>
            <a:ext cx="7500257" cy="923330"/>
          </a:xfrm>
          <a:prstGeom prst="rect">
            <a:avLst/>
          </a:prstGeom>
          <a:noFill/>
        </p:spPr>
        <p:txBody>
          <a:bodyPr wrap="square" rtlCol="0">
            <a:spAutoFit/>
          </a:bodyPr>
          <a:lstStyle/>
          <a:p>
            <a:r>
              <a:rPr lang="en-US" dirty="0" smtClean="0">
                <a:solidFill>
                  <a:srgbClr val="FF0000"/>
                </a:solidFill>
              </a:rPr>
              <a:t>NOTE: The updated Rec CPA run (Run 3) used the empirical CVs (which are unrealistically small and were not used in the final RT run).  Thus, the influence of updates to the Rec CPA index are over-estimated in Run 3.</a:t>
            </a:r>
            <a:endParaRPr lang="en-US" dirty="0">
              <a:solidFill>
                <a:srgbClr val="FF0000"/>
              </a:solidFill>
            </a:endParaRPr>
          </a:p>
        </p:txBody>
      </p:sp>
    </p:spTree>
    <p:extLst>
      <p:ext uri="{BB962C8B-B14F-4D97-AF65-F5344CB8AC3E}">
        <p14:creationId xmlns:p14="http://schemas.microsoft.com/office/powerpoint/2010/main" val="36672548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sp>
        <p:nvSpPr>
          <p:cNvPr id="5" name="Title 1"/>
          <p:cNvSpPr txBox="1">
            <a:spLocks/>
          </p:cNvSpPr>
          <p:nvPr/>
        </p:nvSpPr>
        <p:spPr>
          <a:xfrm>
            <a:off x="221512" y="313736"/>
            <a:ext cx="10761921"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1-3: updating fishing fleets, NEFSC BTS, Rec CPA</a:t>
            </a:r>
            <a:endParaRPr lang="en-US" sz="3200" dirty="0"/>
          </a:p>
        </p:txBody>
      </p:sp>
      <p:sp>
        <p:nvSpPr>
          <p:cNvPr id="6"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3" name="TextBox 12"/>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395183955"/>
              </p:ext>
            </p:extLst>
          </p:nvPr>
        </p:nvGraphicFramePr>
        <p:xfrm>
          <a:off x="9573491" y="914400"/>
          <a:ext cx="2438400" cy="762000"/>
        </p:xfrm>
        <a:graphic>
          <a:graphicData uri="http://schemas.openxmlformats.org/drawingml/2006/table">
            <a:tbl>
              <a:tblPr/>
              <a:tblGrid>
                <a:gridCol w="609600">
                  <a:extLst>
                    <a:ext uri="{9D8B030D-6E8A-4147-A177-3AD203B41FA5}">
                      <a16:colId xmlns:a16="http://schemas.microsoft.com/office/drawing/2014/main" val="1862083100"/>
                    </a:ext>
                  </a:extLst>
                </a:gridCol>
                <a:gridCol w="609600">
                  <a:extLst>
                    <a:ext uri="{9D8B030D-6E8A-4147-A177-3AD203B41FA5}">
                      <a16:colId xmlns:a16="http://schemas.microsoft.com/office/drawing/2014/main" val="3068135052"/>
                    </a:ext>
                  </a:extLst>
                </a:gridCol>
                <a:gridCol w="609600">
                  <a:extLst>
                    <a:ext uri="{9D8B030D-6E8A-4147-A177-3AD203B41FA5}">
                      <a16:colId xmlns:a16="http://schemas.microsoft.com/office/drawing/2014/main" val="1416435570"/>
                    </a:ext>
                  </a:extLst>
                </a:gridCol>
                <a:gridCol w="609600">
                  <a:extLst>
                    <a:ext uri="{9D8B030D-6E8A-4147-A177-3AD203B41FA5}">
                      <a16:colId xmlns:a16="http://schemas.microsoft.com/office/drawing/2014/main" val="2702686563"/>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1425807"/>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-0.147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0.166</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0.389</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949018103"/>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-0.002</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0.057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0.161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692174725"/>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-0.087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0.074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13275483"/>
                  </a:ext>
                </a:extLst>
              </a:tr>
            </a:tbl>
          </a:graphicData>
        </a:graphic>
      </p:graphicFrame>
      <p:sp>
        <p:nvSpPr>
          <p:cNvPr id="10" name="TextBox 9"/>
          <p:cNvSpPr txBox="1"/>
          <p:nvPr/>
        </p:nvSpPr>
        <p:spPr>
          <a:xfrm>
            <a:off x="1852343" y="1196089"/>
            <a:ext cx="7500257" cy="923330"/>
          </a:xfrm>
          <a:prstGeom prst="rect">
            <a:avLst/>
          </a:prstGeom>
          <a:noFill/>
        </p:spPr>
        <p:txBody>
          <a:bodyPr wrap="square" rtlCol="0">
            <a:spAutoFit/>
          </a:bodyPr>
          <a:lstStyle/>
          <a:p>
            <a:r>
              <a:rPr lang="en-US" dirty="0" smtClean="0">
                <a:solidFill>
                  <a:srgbClr val="FF0000"/>
                </a:solidFill>
              </a:rPr>
              <a:t>NOTE: The updated Rec CPA run (Run 3) used the empirical CVs (which are unrealistically small and were not used in the final RT run).  Thus, the influence of updates to the Rec CPA index are over-estimated in Run 3.</a:t>
            </a:r>
            <a:endParaRPr lang="en-US" dirty="0">
              <a:solidFill>
                <a:srgbClr val="FF0000"/>
              </a:solidFill>
            </a:endParaRPr>
          </a:p>
        </p:txBody>
      </p:sp>
    </p:spTree>
    <p:extLst>
      <p:ext uri="{BB962C8B-B14F-4D97-AF65-F5344CB8AC3E}">
        <p14:creationId xmlns:p14="http://schemas.microsoft.com/office/powerpoint/2010/main" val="3252108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Bridge runs</a:t>
            </a:r>
            <a:endParaRPr lang="en-US" sz="3200" dirty="0"/>
          </a:p>
        </p:txBody>
      </p:sp>
      <p:sp>
        <p:nvSpPr>
          <p:cNvPr id="3" name="Content Placeholder 2"/>
          <p:cNvSpPr>
            <a:spLocks noGrp="1"/>
          </p:cNvSpPr>
          <p:nvPr>
            <p:ph idx="1"/>
          </p:nvPr>
        </p:nvSpPr>
        <p:spPr/>
        <p:txBody>
          <a:bodyPr>
            <a:normAutofit/>
          </a:bodyPr>
          <a:lstStyle/>
          <a:p>
            <a:r>
              <a:rPr lang="en-US" sz="2400" dirty="0" smtClean="0"/>
              <a:t>Run 1: MT 2021 but turn off all indices but NEFSC spring BTS and Rec CPA (Tim showed this a few weeks ago)</a:t>
            </a:r>
          </a:p>
          <a:p>
            <a:r>
              <a:rPr lang="en-US" sz="2400" dirty="0" smtClean="0"/>
              <a:t>Run 2: Update fishing fleets from trawl/</a:t>
            </a:r>
            <a:r>
              <a:rPr lang="en-US" sz="2400" dirty="0" err="1" smtClean="0"/>
              <a:t>nontrawl</a:t>
            </a:r>
            <a:r>
              <a:rPr lang="en-US" sz="2400" dirty="0" smtClean="0"/>
              <a:t> to commercial/recreational</a:t>
            </a:r>
          </a:p>
          <a:p>
            <a:r>
              <a:rPr lang="en-US" sz="2400" dirty="0" smtClean="0"/>
              <a:t>Run 3: Update NEFSC Spring BTS and Rec CPA with new time series</a:t>
            </a:r>
          </a:p>
          <a:p>
            <a:r>
              <a:rPr lang="en-US" sz="2400" dirty="0" smtClean="0"/>
              <a:t>Run 4: Add 2020-2021 data</a:t>
            </a:r>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1960724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8" name="Title 1"/>
          <p:cNvSpPr txBox="1">
            <a:spLocks/>
          </p:cNvSpPr>
          <p:nvPr/>
        </p:nvSpPr>
        <p:spPr>
          <a:xfrm>
            <a:off x="221512" y="375760"/>
            <a:ext cx="5509437"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3-4: Adding 2020-2021</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sp>
        <p:nvSpPr>
          <p:cNvPr id="10" name="TextBox 9"/>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009345270"/>
              </p:ext>
            </p:extLst>
          </p:nvPr>
        </p:nvGraphicFramePr>
        <p:xfrm>
          <a:off x="9573768" y="914400"/>
          <a:ext cx="2438400" cy="571500"/>
        </p:xfrm>
        <a:graphic>
          <a:graphicData uri="http://schemas.openxmlformats.org/drawingml/2006/table">
            <a:tbl>
              <a:tblPr/>
              <a:tblGrid>
                <a:gridCol w="609600">
                  <a:extLst>
                    <a:ext uri="{9D8B030D-6E8A-4147-A177-3AD203B41FA5}">
                      <a16:colId xmlns:a16="http://schemas.microsoft.com/office/drawing/2014/main" val="2878738294"/>
                    </a:ext>
                  </a:extLst>
                </a:gridCol>
                <a:gridCol w="609600">
                  <a:extLst>
                    <a:ext uri="{9D8B030D-6E8A-4147-A177-3AD203B41FA5}">
                      <a16:colId xmlns:a16="http://schemas.microsoft.com/office/drawing/2014/main" val="3077385156"/>
                    </a:ext>
                  </a:extLst>
                </a:gridCol>
                <a:gridCol w="609600">
                  <a:extLst>
                    <a:ext uri="{9D8B030D-6E8A-4147-A177-3AD203B41FA5}">
                      <a16:colId xmlns:a16="http://schemas.microsoft.com/office/drawing/2014/main" val="3181709916"/>
                    </a:ext>
                  </a:extLst>
                </a:gridCol>
                <a:gridCol w="609600">
                  <a:extLst>
                    <a:ext uri="{9D8B030D-6E8A-4147-A177-3AD203B41FA5}">
                      <a16:colId xmlns:a16="http://schemas.microsoft.com/office/drawing/2014/main" val="3950380025"/>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744"/>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0.777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-0.351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-0.153</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83824279"/>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1.294</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-0.431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-0.165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53681780"/>
                  </a:ext>
                </a:extLst>
              </a:tr>
            </a:tbl>
          </a:graphicData>
        </a:graphic>
      </p:graphicFrame>
    </p:spTree>
    <p:extLst>
      <p:ext uri="{BB962C8B-B14F-4D97-AF65-F5344CB8AC3E}">
        <p14:creationId xmlns:p14="http://schemas.microsoft.com/office/powerpoint/2010/main" val="38155630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5509437"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3-4: Adding 2020-2021</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South</a:t>
            </a:r>
            <a:endParaRPr lang="en-US" sz="28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sp>
        <p:nvSpPr>
          <p:cNvPr id="13" name="TextBox 12"/>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889007665"/>
              </p:ext>
            </p:extLst>
          </p:nvPr>
        </p:nvGraphicFramePr>
        <p:xfrm>
          <a:off x="9573768" y="914400"/>
          <a:ext cx="2438400" cy="571500"/>
        </p:xfrm>
        <a:graphic>
          <a:graphicData uri="http://schemas.openxmlformats.org/drawingml/2006/table">
            <a:tbl>
              <a:tblPr/>
              <a:tblGrid>
                <a:gridCol w="609600">
                  <a:extLst>
                    <a:ext uri="{9D8B030D-6E8A-4147-A177-3AD203B41FA5}">
                      <a16:colId xmlns:a16="http://schemas.microsoft.com/office/drawing/2014/main" val="1077670696"/>
                    </a:ext>
                  </a:extLst>
                </a:gridCol>
                <a:gridCol w="609600">
                  <a:extLst>
                    <a:ext uri="{9D8B030D-6E8A-4147-A177-3AD203B41FA5}">
                      <a16:colId xmlns:a16="http://schemas.microsoft.com/office/drawing/2014/main" val="2203131503"/>
                    </a:ext>
                  </a:extLst>
                </a:gridCol>
                <a:gridCol w="609600">
                  <a:extLst>
                    <a:ext uri="{9D8B030D-6E8A-4147-A177-3AD203B41FA5}">
                      <a16:colId xmlns:a16="http://schemas.microsoft.com/office/drawing/2014/main" val="3678033721"/>
                    </a:ext>
                  </a:extLst>
                </a:gridCol>
                <a:gridCol w="609600">
                  <a:extLst>
                    <a:ext uri="{9D8B030D-6E8A-4147-A177-3AD203B41FA5}">
                      <a16:colId xmlns:a16="http://schemas.microsoft.com/office/drawing/2014/main" val="1112225105"/>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683448"/>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-0.087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0.074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378795754"/>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0.107</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-0.017</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0.005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179545780"/>
                  </a:ext>
                </a:extLst>
              </a:tr>
            </a:tbl>
          </a:graphicData>
        </a:graphic>
      </p:graphicFrame>
    </p:spTree>
    <p:extLst>
      <p:ext uri="{BB962C8B-B14F-4D97-AF65-F5344CB8AC3E}">
        <p14:creationId xmlns:p14="http://schemas.microsoft.com/office/powerpoint/2010/main" val="3283310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Bridge runs</a:t>
            </a:r>
            <a:endParaRPr lang="en-US" sz="3200" dirty="0"/>
          </a:p>
        </p:txBody>
      </p:sp>
      <p:sp>
        <p:nvSpPr>
          <p:cNvPr id="3" name="Content Placeholder 2"/>
          <p:cNvSpPr>
            <a:spLocks noGrp="1"/>
          </p:cNvSpPr>
          <p:nvPr>
            <p:ph idx="1"/>
          </p:nvPr>
        </p:nvSpPr>
        <p:spPr/>
        <p:txBody>
          <a:bodyPr>
            <a:normAutofit/>
          </a:bodyPr>
          <a:lstStyle/>
          <a:p>
            <a:r>
              <a:rPr lang="en-US" sz="2400" dirty="0" smtClean="0"/>
              <a:t>Run 1: MT 2021 but turn off all indices but NEFSC spring BTS and Rec CPA (Tim showed this a few weeks ago)</a:t>
            </a:r>
          </a:p>
          <a:p>
            <a:r>
              <a:rPr lang="en-US" sz="2400" dirty="0" smtClean="0"/>
              <a:t>Run 2: Update fishing fleets from trawl/</a:t>
            </a:r>
            <a:r>
              <a:rPr lang="en-US" sz="2400" dirty="0" err="1" smtClean="0"/>
              <a:t>nontrawl</a:t>
            </a:r>
            <a:r>
              <a:rPr lang="en-US" sz="2400" dirty="0" smtClean="0"/>
              <a:t> to commercial/recreational</a:t>
            </a:r>
          </a:p>
          <a:p>
            <a:r>
              <a:rPr lang="en-US" sz="2400" dirty="0" smtClean="0"/>
              <a:t>Run 3: Update NEFSC Spring BTS and Rec CPA with new time series</a:t>
            </a:r>
          </a:p>
          <a:p>
            <a:r>
              <a:rPr lang="en-US" sz="2400" dirty="0" smtClean="0"/>
              <a:t>Run 4: Add 2020-2021 data</a:t>
            </a:r>
          </a:p>
          <a:p>
            <a:r>
              <a:rPr lang="en-US" sz="2400" dirty="0" smtClean="0"/>
              <a:t>Run 5: Update maturity time series</a:t>
            </a:r>
          </a:p>
          <a:p>
            <a:r>
              <a:rPr lang="en-US" sz="2400" dirty="0" smtClean="0"/>
              <a:t>Run 6: Add updated NEAMAP Indices</a:t>
            </a:r>
          </a:p>
          <a:p>
            <a:r>
              <a:rPr lang="en-US" sz="2400" dirty="0" smtClean="0"/>
              <a:t>Run 7: Add updated state indices</a:t>
            </a:r>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631496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1512" y="375760"/>
            <a:ext cx="11802322" cy="6662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Runs 4-7: Adding maturity, NEAMAP, remaining state indices </a:t>
            </a:r>
            <a:endParaRPr lang="en-US" sz="3200" dirty="0"/>
          </a:p>
        </p:txBody>
      </p:sp>
      <p:sp>
        <p:nvSpPr>
          <p:cNvPr id="9" name="Title 1"/>
          <p:cNvSpPr txBox="1">
            <a:spLocks/>
          </p:cNvSpPr>
          <p:nvPr/>
        </p:nvSpPr>
        <p:spPr>
          <a:xfrm>
            <a:off x="409186" y="1293704"/>
            <a:ext cx="3987208" cy="535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North</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 y="1828800"/>
            <a:ext cx="4428723" cy="44287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1828800"/>
            <a:ext cx="4428723" cy="44287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960" y="1828800"/>
            <a:ext cx="4428723" cy="4428723"/>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6981669"/>
              </p:ext>
            </p:extLst>
          </p:nvPr>
        </p:nvGraphicFramePr>
        <p:xfrm>
          <a:off x="9573768" y="914400"/>
          <a:ext cx="2438400" cy="952500"/>
        </p:xfrm>
        <a:graphic>
          <a:graphicData uri="http://schemas.openxmlformats.org/drawingml/2006/table">
            <a:tbl>
              <a:tblPr/>
              <a:tblGrid>
                <a:gridCol w="609600">
                  <a:extLst>
                    <a:ext uri="{9D8B030D-6E8A-4147-A177-3AD203B41FA5}">
                      <a16:colId xmlns:a16="http://schemas.microsoft.com/office/drawing/2014/main" val="235214308"/>
                    </a:ext>
                  </a:extLst>
                </a:gridCol>
                <a:gridCol w="609600">
                  <a:extLst>
                    <a:ext uri="{9D8B030D-6E8A-4147-A177-3AD203B41FA5}">
                      <a16:colId xmlns:a16="http://schemas.microsoft.com/office/drawing/2014/main" val="258907426"/>
                    </a:ext>
                  </a:extLst>
                </a:gridCol>
                <a:gridCol w="609600">
                  <a:extLst>
                    <a:ext uri="{9D8B030D-6E8A-4147-A177-3AD203B41FA5}">
                      <a16:colId xmlns:a16="http://schemas.microsoft.com/office/drawing/2014/main" val="2790097046"/>
                    </a:ext>
                  </a:extLst>
                </a:gridCol>
                <a:gridCol w="609600">
                  <a:extLst>
                    <a:ext uri="{9D8B030D-6E8A-4147-A177-3AD203B41FA5}">
                      <a16:colId xmlns:a16="http://schemas.microsoft.com/office/drawing/2014/main" val="672071066"/>
                    </a:ext>
                  </a:extLst>
                </a:gridCol>
              </a:tblGrid>
              <a:tr h="190500">
                <a:tc>
                  <a:txBody>
                    <a:bodyPr/>
                    <a:lstStyle/>
                    <a:p>
                      <a:pPr algn="r" fontAlgn="b"/>
                      <a:r>
                        <a:rPr lang="en-US" sz="1100" b="0" i="0" u="none" strike="noStrike">
                          <a:solidFill>
                            <a:srgbClr val="000000"/>
                          </a:solidFill>
                          <a:effectLst/>
                          <a:latin typeface="Calibri" panose="020F0502020204030204" pitchFamily="34" charset="0"/>
                        </a:rPr>
                        <a:t>Run</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F</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SSB</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Rect</a:t>
                      </a:r>
                    </a:p>
                  </a:txBody>
                  <a:tcPr marL="6350" marR="6350" marT="635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515536"/>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6350" marR="6350" marT="635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a:solidFill>
                            <a:srgbClr val="000000"/>
                          </a:solidFill>
                          <a:effectLst/>
                          <a:latin typeface="Calibri" panose="020F0502020204030204" pitchFamily="34" charset="0"/>
                        </a:rPr>
                        <a:t>1.294</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-0.431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-0.165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286007020"/>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1.294</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-0.431</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-0.165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6159756"/>
                  </a:ext>
                </a:extLst>
              </a:tr>
              <a:tr h="190500">
                <a:tc>
                  <a:txBody>
                    <a:bodyPr/>
                    <a:lstStyle/>
                    <a:p>
                      <a:pPr algn="r" fontAlgn="b"/>
                      <a:r>
                        <a:rPr lang="en-US" sz="1100" b="0" i="0" u="none" strike="noStrike">
                          <a:solidFill>
                            <a:srgbClr val="000000"/>
                          </a:solidFill>
                          <a:effectLst/>
                          <a:latin typeface="Calibri" panose="020F0502020204030204" pitchFamily="34" charset="0"/>
                        </a:rPr>
                        <a:t>6</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1.232</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-0.444</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-0.129</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958075921"/>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0.986</a:t>
                      </a:r>
                    </a:p>
                  </a:txBody>
                  <a:tcPr marL="6350" marR="6350" marT="6350" marB="0" anchor="ctr">
                    <a:lnL>
                      <a:noFill/>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a:solidFill>
                            <a:srgbClr val="000000"/>
                          </a:solidFill>
                          <a:effectLst/>
                          <a:latin typeface="Calibri" panose="020F0502020204030204" pitchFamily="34" charset="0"/>
                        </a:rPr>
                        <a:t>-0.388</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tc>
                  <a:txBody>
                    <a:bodyPr/>
                    <a:lstStyle/>
                    <a:p>
                      <a:pPr algn="r" fontAlgn="ctr"/>
                      <a:r>
                        <a:rPr lang="en-US" sz="1100" b="0" i="0" u="none" strike="noStrike" dirty="0">
                          <a:solidFill>
                            <a:srgbClr val="000000"/>
                          </a:solidFill>
                          <a:effectLst/>
                          <a:latin typeface="Calibri" panose="020F0502020204030204" pitchFamily="34" charset="0"/>
                        </a:rPr>
                        <a:t>-0.125</a:t>
                      </a:r>
                    </a:p>
                  </a:txBody>
                  <a:tcPr marL="6350" marR="6350" marT="6350" marB="0" anchor="ctr">
                    <a:lnL w="12700" cap="flat" cmpd="sng" algn="ctr">
                      <a:solidFill>
                        <a:srgbClr val="D6DADC"/>
                      </a:solidFill>
                      <a:prstDash val="solid"/>
                      <a:round/>
                      <a:headEnd type="none" w="med" len="med"/>
                      <a:tailEnd type="none" w="med" len="med"/>
                    </a:lnL>
                    <a:lnR w="12700"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12700"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254597721"/>
                  </a:ext>
                </a:extLst>
              </a:tr>
            </a:tbl>
          </a:graphicData>
        </a:graphic>
      </p:graphicFrame>
      <p:sp>
        <p:nvSpPr>
          <p:cNvPr id="11" name="TextBox 10"/>
          <p:cNvSpPr txBox="1"/>
          <p:nvPr/>
        </p:nvSpPr>
        <p:spPr>
          <a:xfrm>
            <a:off x="9979682" y="573942"/>
            <a:ext cx="2127006" cy="369332"/>
          </a:xfrm>
          <a:prstGeom prst="rect">
            <a:avLst/>
          </a:prstGeom>
          <a:noFill/>
        </p:spPr>
        <p:txBody>
          <a:bodyPr wrap="square" rtlCol="0">
            <a:spAutoFit/>
          </a:bodyPr>
          <a:lstStyle/>
          <a:p>
            <a:pPr algn="r"/>
            <a:r>
              <a:rPr lang="en-US" dirty="0" err="1" smtClean="0"/>
              <a:t>Mohn’s</a:t>
            </a:r>
            <a:r>
              <a:rPr lang="en-US" dirty="0" smtClean="0"/>
              <a:t> rho</a:t>
            </a:r>
            <a:endParaRPr lang="en-US" dirty="0"/>
          </a:p>
        </p:txBody>
      </p:sp>
    </p:spTree>
    <p:extLst>
      <p:ext uri="{BB962C8B-B14F-4D97-AF65-F5344CB8AC3E}">
        <p14:creationId xmlns:p14="http://schemas.microsoft.com/office/powerpoint/2010/main" val="294849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869</Words>
  <Application>Microsoft Office PowerPoint</Application>
  <PresentationFormat>Widescreen</PresentationFormat>
  <Paragraphs>303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WHAM runs to-date</vt:lpstr>
      <vt:lpstr>Bridge runs</vt:lpstr>
      <vt:lpstr>PowerPoint Presentation</vt:lpstr>
      <vt:lpstr>PowerPoint Presentation</vt:lpstr>
      <vt:lpstr>Bridge runs</vt:lpstr>
      <vt:lpstr>PowerPoint Presentation</vt:lpstr>
      <vt:lpstr>PowerPoint Presentation</vt:lpstr>
      <vt:lpstr>Bridge runs</vt:lpstr>
      <vt:lpstr>PowerPoint Presentation</vt:lpstr>
      <vt:lpstr>PowerPoint Presentation</vt:lpstr>
      <vt:lpstr>VAST runs</vt:lpstr>
      <vt:lpstr>PowerPoint Presentation</vt:lpstr>
      <vt:lpstr>PowerPoint Presentation</vt:lpstr>
      <vt:lpstr>Rec CPA Selectivity</vt:lpstr>
      <vt:lpstr>PowerPoint Presentation</vt:lpstr>
      <vt:lpstr>PowerPoint Presentation</vt:lpstr>
      <vt:lpstr>Random effects</vt:lpstr>
      <vt:lpstr>PowerPoint Presentation</vt:lpstr>
      <vt:lpstr>PowerPoint Presentation</vt:lpstr>
      <vt:lpstr>Movement</vt:lpstr>
      <vt:lpstr>PowerPoint Presentation</vt:lpstr>
      <vt:lpstr>PowerPoint Presentation</vt:lpstr>
      <vt:lpstr>On the horizon….</vt:lpstr>
    </vt:vector>
  </TitlesOfParts>
  <Company>NEFSC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Kiersten.Curti</dc:creator>
  <cp:lastModifiedBy>Kiersten.Curti</cp:lastModifiedBy>
  <cp:revision>20</cp:revision>
  <dcterms:created xsi:type="dcterms:W3CDTF">2023-09-05T10:45:50Z</dcterms:created>
  <dcterms:modified xsi:type="dcterms:W3CDTF">2024-07-31T00:46:17Z</dcterms:modified>
</cp:coreProperties>
</file>